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2"/>
  </p:notesMasterIdLst>
  <p:sldIdLst>
    <p:sldId id="259" r:id="rId2"/>
    <p:sldId id="319" r:id="rId3"/>
    <p:sldId id="320" r:id="rId4"/>
    <p:sldId id="322" r:id="rId5"/>
    <p:sldId id="321" r:id="rId6"/>
    <p:sldId id="257" r:id="rId7"/>
    <p:sldId id="318" r:id="rId8"/>
    <p:sldId id="313" r:id="rId9"/>
    <p:sldId id="272" r:id="rId10"/>
    <p:sldId id="267" r:id="rId11"/>
    <p:sldId id="315" r:id="rId12"/>
    <p:sldId id="314" r:id="rId13"/>
    <p:sldId id="317" r:id="rId14"/>
    <p:sldId id="258" r:id="rId15"/>
    <p:sldId id="323" r:id="rId16"/>
    <p:sldId id="324" r:id="rId17"/>
    <p:sldId id="325" r:id="rId18"/>
    <p:sldId id="326" r:id="rId19"/>
    <p:sldId id="261" r:id="rId20"/>
    <p:sldId id="260" r:id="rId21"/>
  </p:sldIdLst>
  <p:sldSz cx="9144000" cy="5143500" type="screen16x9"/>
  <p:notesSz cx="6858000" cy="9144000"/>
  <p:embeddedFontLst>
    <p:embeddedFont>
      <p:font typeface="Nanum Gothic" panose="02010600030101010101" charset="-127"/>
      <p:regular r:id="rId23"/>
      <p:bold r:id="rId24"/>
    </p:embeddedFont>
    <p:embeddedFont>
      <p:font typeface="Bebas Neue" panose="02010600030101010101" charset="0"/>
      <p:regular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Playfair Display" panose="00000500000000000000" pitchFamily="2" charset="0"/>
      <p:regular r:id="rId30"/>
      <p:bold r:id="rId31"/>
      <p:italic r:id="rId32"/>
      <p:boldItalic r:id="rId33"/>
    </p:embeddedFont>
    <p:embeddedFont>
      <p:font typeface="Playfair Display ExtraBold" panose="02010600030101010101" charset="0"/>
      <p:bold r:id="rId34"/>
      <p:boldItalic r:id="rId35"/>
    </p:embeddedFont>
    <p:embeddedFont>
      <p:font typeface="Roboto Condensed Light" panose="02000000000000000000" pitchFamily="2" charset="0"/>
      <p:regular r:id="rId36"/>
      <p: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E1AF9E7-2340-43E5-89F8-A9327BD78CD9}">
  <a:tblStyle styleId="{0E1AF9E7-2340-43E5-89F8-A9327BD78C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333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362d286f3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d362d286f3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f8f21fa35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f8f21fa35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f8f21fa35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f8f21fa35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7403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f8f21fa35c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f8f21fa35c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7147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f8f21fa35c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f8f21fa35c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64197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f8f21fa390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f8f21fa390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362d286f3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362d286f3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3454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362d286f3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362d286f3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4978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362d286f3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362d286f3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374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362d286f3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362d286f3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2694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f8f21fa390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f8f21fa390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362d286f3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362d286f3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32799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f35a8b11cb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f35a8b11cb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362d286f3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362d286f3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8582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362d286f3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362d286f3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1863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362d286f3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362d286f3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6259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362d286f3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362d286f3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362d286f3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362d286f3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2232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362d286f3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362d286f3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1178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f8f21fa35c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f8f21fa35c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217050" y="37041"/>
            <a:ext cx="1005900" cy="1005900"/>
          </a:xfrm>
          <a:prstGeom prst="ellipse">
            <a:avLst/>
          </a:prstGeom>
          <a:gradFill>
            <a:gsLst>
              <a:gs pos="0">
                <a:srgbClr val="E4610F">
                  <a:alpha val="70196"/>
                  <a:alpha val="70390"/>
                </a:srgbClr>
              </a:gs>
              <a:gs pos="63000">
                <a:srgbClr val="FFFFFF">
                  <a:alpha val="0"/>
                  <a:alpha val="70390"/>
                </a:srgbClr>
              </a:gs>
              <a:gs pos="100000">
                <a:srgbClr val="FFFFFF">
                  <a:alpha val="0"/>
                  <a:alpha val="7039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cxnSp>
        <p:nvCxnSpPr>
          <p:cNvPr id="19" name="Google Shape;19;p4"/>
          <p:cNvCxnSpPr/>
          <p:nvPr/>
        </p:nvCxnSpPr>
        <p:spPr>
          <a:xfrm>
            <a:off x="3944100" y="1042938"/>
            <a:ext cx="519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/>
          <p:nvPr/>
        </p:nvSpPr>
        <p:spPr>
          <a:xfrm>
            <a:off x="217050" y="37041"/>
            <a:ext cx="1005900" cy="1005900"/>
          </a:xfrm>
          <a:prstGeom prst="ellipse">
            <a:avLst/>
          </a:prstGeom>
          <a:gradFill>
            <a:gsLst>
              <a:gs pos="0">
                <a:srgbClr val="E4610F">
                  <a:alpha val="70196"/>
                  <a:alpha val="70390"/>
                </a:srgbClr>
              </a:gs>
              <a:gs pos="63000">
                <a:srgbClr val="FFFFFF">
                  <a:alpha val="0"/>
                  <a:alpha val="70390"/>
                </a:srgbClr>
              </a:gs>
              <a:gs pos="100000">
                <a:srgbClr val="FFFFFF">
                  <a:alpha val="0"/>
                  <a:alpha val="7039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28" name="Google Shape;28;p6"/>
          <p:cNvCxnSpPr/>
          <p:nvPr/>
        </p:nvCxnSpPr>
        <p:spPr>
          <a:xfrm>
            <a:off x="3944100" y="1042938"/>
            <a:ext cx="519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/>
          <p:nvPr/>
        </p:nvSpPr>
        <p:spPr>
          <a:xfrm>
            <a:off x="217050" y="37041"/>
            <a:ext cx="1005900" cy="1005900"/>
          </a:xfrm>
          <a:prstGeom prst="ellipse">
            <a:avLst/>
          </a:prstGeom>
          <a:gradFill>
            <a:gsLst>
              <a:gs pos="0">
                <a:srgbClr val="E4610F">
                  <a:alpha val="70196"/>
                  <a:alpha val="70390"/>
                </a:srgbClr>
              </a:gs>
              <a:gs pos="63000">
                <a:srgbClr val="FFFFFF">
                  <a:alpha val="0"/>
                  <a:alpha val="70390"/>
                </a:srgbClr>
              </a:gs>
              <a:gs pos="100000">
                <a:srgbClr val="FFFFFF">
                  <a:alpha val="0"/>
                  <a:alpha val="7039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720000" y="1378575"/>
            <a:ext cx="3891300" cy="31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  <a:defRPr>
                <a:solidFill>
                  <a:srgbClr val="434343"/>
                </a:solidFill>
              </a:defRPr>
            </a:lvl1pPr>
            <a:lvl2pPr marL="914400" lvl="1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>
                <a:solidFill>
                  <a:srgbClr val="434343"/>
                </a:solidFill>
              </a:defRPr>
            </a:lvl2pPr>
            <a:lvl3pPr marL="1371600" lvl="2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>
                <a:solidFill>
                  <a:srgbClr val="434343"/>
                </a:solidFill>
              </a:defRPr>
            </a:lvl3pPr>
            <a:lvl4pPr marL="1828800" lvl="3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>
                <a:solidFill>
                  <a:srgbClr val="434343"/>
                </a:solidFill>
              </a:defRPr>
            </a:lvl6pPr>
            <a:lvl7pPr marL="3200400" lvl="6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>
                <a:solidFill>
                  <a:srgbClr val="434343"/>
                </a:solidFill>
              </a:defRPr>
            </a:lvl7pPr>
            <a:lvl8pPr marL="3657600" lvl="7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>
                <a:solidFill>
                  <a:srgbClr val="434343"/>
                </a:solidFill>
              </a:defRPr>
            </a:lvl8pPr>
            <a:lvl9pPr marL="4114800" lvl="8" indent="-266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1082150" y="1325150"/>
            <a:ext cx="6979800" cy="128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1600200" y="3104925"/>
            <a:ext cx="5943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3"/>
          <p:cNvSpPr/>
          <p:nvPr/>
        </p:nvSpPr>
        <p:spPr>
          <a:xfrm>
            <a:off x="217050" y="37041"/>
            <a:ext cx="1005900" cy="1005900"/>
          </a:xfrm>
          <a:prstGeom prst="ellipse">
            <a:avLst/>
          </a:prstGeom>
          <a:gradFill>
            <a:gsLst>
              <a:gs pos="0">
                <a:srgbClr val="E4610F">
                  <a:alpha val="70196"/>
                  <a:alpha val="70390"/>
                </a:srgbClr>
              </a:gs>
              <a:gs pos="63000">
                <a:srgbClr val="FFFFFF">
                  <a:alpha val="0"/>
                  <a:alpha val="70390"/>
                </a:srgbClr>
              </a:gs>
              <a:gs pos="100000">
                <a:srgbClr val="FFFFFF">
                  <a:alpha val="0"/>
                  <a:alpha val="7039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1"/>
          </p:nvPr>
        </p:nvSpPr>
        <p:spPr>
          <a:xfrm>
            <a:off x="1372974" y="2876550"/>
            <a:ext cx="2743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2"/>
          </p:nvPr>
        </p:nvSpPr>
        <p:spPr>
          <a:xfrm>
            <a:off x="5027849" y="2876550"/>
            <a:ext cx="2743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3"/>
          </p:nvPr>
        </p:nvSpPr>
        <p:spPr>
          <a:xfrm>
            <a:off x="1372963" y="3333750"/>
            <a:ext cx="27432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4"/>
          </p:nvPr>
        </p:nvSpPr>
        <p:spPr>
          <a:xfrm>
            <a:off x="5027838" y="3333750"/>
            <a:ext cx="27432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51" name="Google Shape;51;p13"/>
          <p:cNvCxnSpPr/>
          <p:nvPr/>
        </p:nvCxnSpPr>
        <p:spPr>
          <a:xfrm>
            <a:off x="3944100" y="1042938"/>
            <a:ext cx="519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/>
          <p:nvPr/>
        </p:nvSpPr>
        <p:spPr>
          <a:xfrm>
            <a:off x="217050" y="37041"/>
            <a:ext cx="1005900" cy="1005900"/>
          </a:xfrm>
          <a:prstGeom prst="ellipse">
            <a:avLst/>
          </a:prstGeom>
          <a:gradFill>
            <a:gsLst>
              <a:gs pos="0">
                <a:srgbClr val="E4610F">
                  <a:alpha val="70196"/>
                  <a:alpha val="70390"/>
                </a:srgbClr>
              </a:gs>
              <a:gs pos="63000">
                <a:srgbClr val="FFFFFF">
                  <a:alpha val="0"/>
                  <a:alpha val="70390"/>
                </a:srgbClr>
              </a:gs>
              <a:gs pos="100000">
                <a:srgbClr val="FFFFFF">
                  <a:alpha val="0"/>
                  <a:alpha val="7039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720000" y="1666575"/>
            <a:ext cx="201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title" idx="2" hasCustomPrompt="1"/>
          </p:nvPr>
        </p:nvSpPr>
        <p:spPr>
          <a:xfrm>
            <a:off x="339000" y="1196970"/>
            <a:ext cx="13419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720000" y="2270475"/>
            <a:ext cx="2011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title" idx="3"/>
          </p:nvPr>
        </p:nvSpPr>
        <p:spPr>
          <a:xfrm>
            <a:off x="3566100" y="1666575"/>
            <a:ext cx="201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title" idx="4" hasCustomPrompt="1"/>
          </p:nvPr>
        </p:nvSpPr>
        <p:spPr>
          <a:xfrm>
            <a:off x="3185100" y="1196970"/>
            <a:ext cx="13419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9"/>
          <p:cNvSpPr txBox="1">
            <a:spLocks noGrp="1"/>
          </p:cNvSpPr>
          <p:nvPr>
            <p:ph type="subTitle" idx="5"/>
          </p:nvPr>
        </p:nvSpPr>
        <p:spPr>
          <a:xfrm>
            <a:off x="3566100" y="2270475"/>
            <a:ext cx="2011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title" idx="6"/>
          </p:nvPr>
        </p:nvSpPr>
        <p:spPr>
          <a:xfrm>
            <a:off x="6412200" y="1666575"/>
            <a:ext cx="201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title" idx="7" hasCustomPrompt="1"/>
          </p:nvPr>
        </p:nvSpPr>
        <p:spPr>
          <a:xfrm>
            <a:off x="6031200" y="1196970"/>
            <a:ext cx="13419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9"/>
          <p:cNvSpPr txBox="1">
            <a:spLocks noGrp="1"/>
          </p:cNvSpPr>
          <p:nvPr>
            <p:ph type="subTitle" idx="8"/>
          </p:nvPr>
        </p:nvSpPr>
        <p:spPr>
          <a:xfrm>
            <a:off x="6412200" y="2270475"/>
            <a:ext cx="2011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title" idx="9"/>
          </p:nvPr>
        </p:nvSpPr>
        <p:spPr>
          <a:xfrm>
            <a:off x="720000" y="3518214"/>
            <a:ext cx="201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title" idx="13" hasCustomPrompt="1"/>
          </p:nvPr>
        </p:nvSpPr>
        <p:spPr>
          <a:xfrm>
            <a:off x="339000" y="3048834"/>
            <a:ext cx="13419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9"/>
          <p:cNvSpPr txBox="1">
            <a:spLocks noGrp="1"/>
          </p:cNvSpPr>
          <p:nvPr>
            <p:ph type="subTitle" idx="14"/>
          </p:nvPr>
        </p:nvSpPr>
        <p:spPr>
          <a:xfrm>
            <a:off x="720000" y="4122114"/>
            <a:ext cx="2011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title" idx="15"/>
          </p:nvPr>
        </p:nvSpPr>
        <p:spPr>
          <a:xfrm>
            <a:off x="3566100" y="3518214"/>
            <a:ext cx="201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title" idx="16" hasCustomPrompt="1"/>
          </p:nvPr>
        </p:nvSpPr>
        <p:spPr>
          <a:xfrm>
            <a:off x="3185100" y="3048834"/>
            <a:ext cx="13419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9"/>
          <p:cNvSpPr txBox="1">
            <a:spLocks noGrp="1"/>
          </p:cNvSpPr>
          <p:nvPr>
            <p:ph type="subTitle" idx="17"/>
          </p:nvPr>
        </p:nvSpPr>
        <p:spPr>
          <a:xfrm>
            <a:off x="3566100" y="4198314"/>
            <a:ext cx="2011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title" idx="18"/>
          </p:nvPr>
        </p:nvSpPr>
        <p:spPr>
          <a:xfrm>
            <a:off x="6412200" y="3518214"/>
            <a:ext cx="201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title" idx="19" hasCustomPrompt="1"/>
          </p:nvPr>
        </p:nvSpPr>
        <p:spPr>
          <a:xfrm>
            <a:off x="6031200" y="3048834"/>
            <a:ext cx="13419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9"/>
          <p:cNvSpPr txBox="1">
            <a:spLocks noGrp="1"/>
          </p:cNvSpPr>
          <p:nvPr>
            <p:ph type="subTitle" idx="20"/>
          </p:nvPr>
        </p:nvSpPr>
        <p:spPr>
          <a:xfrm>
            <a:off x="6412200" y="4122114"/>
            <a:ext cx="2011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title" idx="21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93" name="Google Shape;93;p19"/>
          <p:cNvCxnSpPr/>
          <p:nvPr/>
        </p:nvCxnSpPr>
        <p:spPr>
          <a:xfrm>
            <a:off x="3944100" y="1042938"/>
            <a:ext cx="519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>
            <a:spLocks noGrp="1"/>
          </p:cNvSpPr>
          <p:nvPr>
            <p:ph type="subTitle" idx="1"/>
          </p:nvPr>
        </p:nvSpPr>
        <p:spPr>
          <a:xfrm>
            <a:off x="4572000" y="2744100"/>
            <a:ext cx="3723600" cy="14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title"/>
          </p:nvPr>
        </p:nvSpPr>
        <p:spPr>
          <a:xfrm>
            <a:off x="1370525" y="733625"/>
            <a:ext cx="3201600" cy="1610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25514"/>
            <a:ext cx="770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anum Gothic"/>
              <a:buChar char="■"/>
              <a:def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5" r:id="rId4"/>
    <p:sldLayoutId id="2147483658" r:id="rId5"/>
    <p:sldLayoutId id="2147483659" r:id="rId6"/>
    <p:sldLayoutId id="2147483665" r:id="rId7"/>
    <p:sldLayoutId id="2147483667" r:id="rId8"/>
    <p:sldLayoutId id="2147483675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tm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>
            <a:spLocks noGrp="1"/>
          </p:cNvSpPr>
          <p:nvPr>
            <p:ph type="title" idx="2"/>
          </p:nvPr>
        </p:nvSpPr>
        <p:spPr>
          <a:xfrm>
            <a:off x="425628" y="2015118"/>
            <a:ext cx="13419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07" name="Google Shape;207;p36"/>
          <p:cNvSpPr txBox="1">
            <a:spLocks noGrp="1"/>
          </p:cNvSpPr>
          <p:nvPr>
            <p:ph type="title" idx="4"/>
          </p:nvPr>
        </p:nvSpPr>
        <p:spPr>
          <a:xfrm>
            <a:off x="3271728" y="2015118"/>
            <a:ext cx="13419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08" name="Google Shape;208;p36"/>
          <p:cNvSpPr txBox="1">
            <a:spLocks noGrp="1"/>
          </p:cNvSpPr>
          <p:nvPr>
            <p:ph type="title" idx="7"/>
          </p:nvPr>
        </p:nvSpPr>
        <p:spPr>
          <a:xfrm>
            <a:off x="6117828" y="2018556"/>
            <a:ext cx="13419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12" name="Google Shape;212;p36"/>
          <p:cNvSpPr txBox="1">
            <a:spLocks noGrp="1"/>
          </p:cNvSpPr>
          <p:nvPr>
            <p:ph type="title"/>
          </p:nvPr>
        </p:nvSpPr>
        <p:spPr>
          <a:xfrm>
            <a:off x="806628" y="2484723"/>
            <a:ext cx="2244580" cy="139425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Classifications with artificial data</a:t>
            </a:r>
            <a:endParaRPr dirty="0"/>
          </a:p>
        </p:txBody>
      </p:sp>
      <p:sp>
        <p:nvSpPr>
          <p:cNvPr id="214" name="Google Shape;214;p36"/>
          <p:cNvSpPr txBox="1">
            <a:spLocks noGrp="1"/>
          </p:cNvSpPr>
          <p:nvPr>
            <p:ph type="title" idx="3"/>
          </p:nvPr>
        </p:nvSpPr>
        <p:spPr>
          <a:xfrm>
            <a:off x="3647915" y="2679634"/>
            <a:ext cx="2011800" cy="100443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Classifications with real data</a:t>
            </a:r>
          </a:p>
        </p:txBody>
      </p:sp>
      <p:sp>
        <p:nvSpPr>
          <p:cNvPr id="216" name="Google Shape;216;p36"/>
          <p:cNvSpPr txBox="1">
            <a:spLocks noGrp="1"/>
          </p:cNvSpPr>
          <p:nvPr>
            <p:ph type="title" idx="6"/>
          </p:nvPr>
        </p:nvSpPr>
        <p:spPr>
          <a:xfrm>
            <a:off x="6498828" y="2484722"/>
            <a:ext cx="2011800" cy="100443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Explore BERT</a:t>
            </a:r>
            <a:endParaRPr dirty="0"/>
          </a:p>
        </p:txBody>
      </p:sp>
      <p:sp>
        <p:nvSpPr>
          <p:cNvPr id="224" name="Google Shape;224;p36"/>
          <p:cNvSpPr txBox="1">
            <a:spLocks noGrp="1"/>
          </p:cNvSpPr>
          <p:nvPr>
            <p:ph type="title" idx="21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</a:t>
            </a:r>
            <a:r>
              <a:rPr lang="en" i="1"/>
              <a:t>contents</a:t>
            </a:r>
            <a:endParaRPr i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4"/>
          <p:cNvSpPr txBox="1">
            <a:spLocks noGrp="1"/>
          </p:cNvSpPr>
          <p:nvPr>
            <p:ph type="subTitle" idx="1"/>
          </p:nvPr>
        </p:nvSpPr>
        <p:spPr>
          <a:xfrm>
            <a:off x="858023" y="1327084"/>
            <a:ext cx="2743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Decision Tree</a:t>
            </a:r>
            <a:endParaRPr dirty="0"/>
          </a:p>
        </p:txBody>
      </p:sp>
      <p:sp>
        <p:nvSpPr>
          <p:cNvPr id="336" name="Google Shape;336;p44"/>
          <p:cNvSpPr txBox="1">
            <a:spLocks noGrp="1"/>
          </p:cNvSpPr>
          <p:nvPr>
            <p:ph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Decision Tree &amp; Random Forest</a:t>
            </a:r>
            <a:endParaRPr lang="en-US" altLang="zh-CN" i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BE7799-8EE0-44D1-8557-0B6C6CA69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98" y="1920239"/>
            <a:ext cx="2817859" cy="2989942"/>
          </a:xfrm>
          <a:prstGeom prst="rect">
            <a:avLst/>
          </a:prstGeom>
        </p:spPr>
      </p:pic>
      <p:sp>
        <p:nvSpPr>
          <p:cNvPr id="37" name="Google Shape;332;p44">
            <a:extLst>
              <a:ext uri="{FF2B5EF4-FFF2-40B4-BE49-F238E27FC236}">
                <a16:creationId xmlns:a16="http://schemas.microsoft.com/office/drawing/2014/main" id="{42C628D5-1E3C-4FC4-9D14-AE4F3EA29211}"/>
              </a:ext>
            </a:extLst>
          </p:cNvPr>
          <p:cNvSpPr txBox="1">
            <a:spLocks/>
          </p:cNvSpPr>
          <p:nvPr/>
        </p:nvSpPr>
        <p:spPr>
          <a:xfrm>
            <a:off x="4966406" y="1327084"/>
            <a:ext cx="274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Random Forest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E2539F8-6FAC-4347-A639-52F40C1A9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996" y="1903855"/>
            <a:ext cx="2743200" cy="29107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4"/>
          <p:cNvSpPr txBox="1">
            <a:spLocks noGrp="1"/>
          </p:cNvSpPr>
          <p:nvPr>
            <p:ph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K Nearest Neighbor</a:t>
            </a:r>
            <a:endParaRPr lang="en-US" altLang="zh-CN" i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424BEC1-2384-4970-B923-DE11F77A8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645" y="1379372"/>
            <a:ext cx="3326984" cy="3530159"/>
          </a:xfrm>
          <a:prstGeom prst="rect">
            <a:avLst/>
          </a:prstGeom>
        </p:spPr>
      </p:pic>
      <p:sp>
        <p:nvSpPr>
          <p:cNvPr id="13" name="Google Shape;212;p36">
            <a:extLst>
              <a:ext uri="{FF2B5EF4-FFF2-40B4-BE49-F238E27FC236}">
                <a16:creationId xmlns:a16="http://schemas.microsoft.com/office/drawing/2014/main" id="{132B0059-A7E9-4473-AC7C-D60D47903F49}"/>
              </a:ext>
            </a:extLst>
          </p:cNvPr>
          <p:cNvSpPr txBox="1">
            <a:spLocks/>
          </p:cNvSpPr>
          <p:nvPr/>
        </p:nvSpPr>
        <p:spPr>
          <a:xfrm>
            <a:off x="4829988" y="1337612"/>
            <a:ext cx="2615153" cy="115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>
            <a:r>
              <a:rPr lang="en-US" dirty="0"/>
              <a:t>Test Accuracy</a:t>
            </a:r>
          </a:p>
        </p:txBody>
      </p:sp>
      <p:sp>
        <p:nvSpPr>
          <p:cNvPr id="14" name="Google Shape;213;p36">
            <a:extLst>
              <a:ext uri="{FF2B5EF4-FFF2-40B4-BE49-F238E27FC236}">
                <a16:creationId xmlns:a16="http://schemas.microsoft.com/office/drawing/2014/main" id="{27EA24DA-FCC7-4579-9A0B-4B41E813B9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829988" y="2647449"/>
            <a:ext cx="3929002" cy="166948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Logistic regression with 10 components: 61%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Decision tree: 52%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Random forest: 58%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KNN: 53%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305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9"/>
          <p:cNvSpPr txBox="1">
            <a:spLocks noGrp="1"/>
          </p:cNvSpPr>
          <p:nvPr>
            <p:ph type="title" idx="4294967295"/>
          </p:nvPr>
        </p:nvSpPr>
        <p:spPr>
          <a:xfrm>
            <a:off x="3556534" y="1096640"/>
            <a:ext cx="1447800" cy="883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solidFill>
                  <a:schemeClr val="dk2"/>
                </a:solidFill>
              </a:rPr>
              <a:t>1</a:t>
            </a:r>
            <a:endParaRPr sz="8000" dirty="0">
              <a:solidFill>
                <a:schemeClr val="dk2"/>
              </a:solidFill>
            </a:endParaRPr>
          </a:p>
        </p:txBody>
      </p:sp>
      <p:sp>
        <p:nvSpPr>
          <p:cNvPr id="458" name="Google Shape;458;p49"/>
          <p:cNvSpPr txBox="1">
            <a:spLocks noGrp="1"/>
          </p:cNvSpPr>
          <p:nvPr>
            <p:ph type="title" idx="4294967295"/>
          </p:nvPr>
        </p:nvSpPr>
        <p:spPr>
          <a:xfrm>
            <a:off x="5852159" y="1096640"/>
            <a:ext cx="1447800" cy="883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solidFill>
                  <a:schemeClr val="dk2"/>
                </a:solidFill>
              </a:rPr>
              <a:t>2</a:t>
            </a:r>
            <a:endParaRPr sz="8000" dirty="0">
              <a:solidFill>
                <a:schemeClr val="dk2"/>
              </a:solidFill>
            </a:endParaRPr>
          </a:p>
        </p:txBody>
      </p:sp>
      <p:sp>
        <p:nvSpPr>
          <p:cNvPr id="461" name="Google Shape;461;p49"/>
          <p:cNvSpPr txBox="1">
            <a:spLocks noGrp="1"/>
          </p:cNvSpPr>
          <p:nvPr>
            <p:ph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Neural Network</a:t>
            </a:r>
            <a:endParaRPr i="1" dirty="0"/>
          </a:p>
        </p:txBody>
      </p:sp>
      <p:graphicFrame>
        <p:nvGraphicFramePr>
          <p:cNvPr id="462" name="Google Shape;462;p49"/>
          <p:cNvGraphicFramePr/>
          <p:nvPr>
            <p:extLst>
              <p:ext uri="{D42A27DB-BD31-4B8C-83A1-F6EECF244321}">
                <p14:modId xmlns:p14="http://schemas.microsoft.com/office/powerpoint/2010/main" val="3375549924"/>
              </p:ext>
            </p:extLst>
          </p:nvPr>
        </p:nvGraphicFramePr>
        <p:xfrm>
          <a:off x="1111718" y="1851781"/>
          <a:ext cx="6549990" cy="1569720"/>
        </p:xfrm>
        <a:graphic>
          <a:graphicData uri="http://schemas.openxmlformats.org/drawingml/2006/table">
            <a:tbl>
              <a:tblPr>
                <a:noFill/>
                <a:tableStyleId>{0E1AF9E7-2340-43E5-89F8-A9327BD78CD9}</a:tableStyleId>
              </a:tblPr>
              <a:tblGrid>
                <a:gridCol w="19635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9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69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Playfair Display ExtraBold"/>
                          <a:ea typeface="Playfair Display ExtraBold"/>
                          <a:cs typeface="Playfair Display ExtraBold"/>
                          <a:sym typeface="Playfair Display ExtraBold"/>
                        </a:rPr>
                        <a:t>Logistic regression with L1 regularization</a:t>
                      </a:r>
                      <a:endParaRPr dirty="0">
                        <a:latin typeface="Playfair Display ExtraBold"/>
                        <a:ea typeface="Playfair Display ExtraBold"/>
                        <a:cs typeface="Playfair Display ExtraBold"/>
                        <a:sym typeface="Playfair Display ExtraBold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dirty="0">
                          <a:latin typeface="Playfair Display ExtraBold"/>
                          <a:ea typeface="Playfair Display ExtraBold"/>
                          <a:cs typeface="Playfair Display ExtraBold"/>
                          <a:sym typeface="Playfair Display ExtraBold"/>
                        </a:rPr>
                        <a:t>Neural network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i="1" dirty="0">
                          <a:latin typeface="Playfair Display ExtraBold"/>
                          <a:ea typeface="Playfair Display ExtraBold"/>
                          <a:cs typeface="Playfair Display ExtraBold"/>
                          <a:sym typeface="Playfair Display ExtraBold"/>
                        </a:rPr>
                        <a:t>Test</a:t>
                      </a:r>
                      <a:r>
                        <a:rPr lang="en" i="1" dirty="0">
                          <a:latin typeface="Playfair Display ExtraBold"/>
                          <a:ea typeface="Playfair Display ExtraBold"/>
                          <a:cs typeface="Playfair Display ExtraBold"/>
                          <a:sym typeface="Playfair Display ExtraBold"/>
                        </a:rPr>
                        <a:t> Accuracy</a:t>
                      </a:r>
                      <a:endParaRPr i="1" dirty="0">
                        <a:latin typeface="Playfair Display ExtraBold"/>
                        <a:ea typeface="Playfair Display ExtraBold"/>
                        <a:cs typeface="Playfair Display ExtraBold"/>
                        <a:sym typeface="Playfair Display ExtraBold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83.8%</a:t>
                      </a:r>
                      <a:endParaRPr b="1" dirty="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82.4%</a:t>
                      </a:r>
                      <a:endParaRPr b="1" dirty="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>
                          <a:latin typeface="Playfair Display ExtraBold"/>
                          <a:ea typeface="Playfair Display ExtraBold"/>
                          <a:cs typeface="Playfair Display ExtraBold"/>
                          <a:sym typeface="Playfair Display ExtraBold"/>
                        </a:rPr>
                        <a:t>Precision for the left</a:t>
                      </a:r>
                      <a:endParaRPr i="1" dirty="0">
                        <a:latin typeface="Playfair Display ExtraBold"/>
                        <a:ea typeface="Playfair Display ExtraBold"/>
                        <a:cs typeface="Playfair Display ExtraBold"/>
                        <a:sym typeface="Playfair Display ExtraBold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79.8%</a:t>
                      </a:r>
                      <a:endParaRPr b="1" dirty="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81.6%</a:t>
                      </a:r>
                      <a:endParaRPr b="1" dirty="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i="1" dirty="0">
                          <a:latin typeface="Playfair Display ExtraBold"/>
                          <a:ea typeface="Playfair Display ExtraBold"/>
                          <a:cs typeface="Playfair Display ExtraBold"/>
                          <a:sym typeface="Playfair Display ExtraBold"/>
                        </a:rPr>
                        <a:t>Precision for the right</a:t>
                      </a:r>
                      <a:endParaRPr i="1" dirty="0">
                        <a:latin typeface="Playfair Display ExtraBold"/>
                        <a:ea typeface="Playfair Display ExtraBold"/>
                        <a:cs typeface="Playfair Display ExtraBold"/>
                        <a:sym typeface="Playfair Display ExtraBold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88.6%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83.1%</a:t>
                      </a:r>
                      <a:endParaRPr b="1" dirty="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7840847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C519A421-026B-41E6-8B33-38A92681F19B}"/>
              </a:ext>
            </a:extLst>
          </p:cNvPr>
          <p:cNvSpPr/>
          <p:nvPr/>
        </p:nvSpPr>
        <p:spPr>
          <a:xfrm>
            <a:off x="3763478" y="2348564"/>
            <a:ext cx="3229276" cy="279133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68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9"/>
          <p:cNvSpPr txBox="1">
            <a:spLocks noGrp="1"/>
          </p:cNvSpPr>
          <p:nvPr>
            <p:ph type="title" idx="4294967295"/>
          </p:nvPr>
        </p:nvSpPr>
        <p:spPr>
          <a:xfrm>
            <a:off x="3556534" y="1096640"/>
            <a:ext cx="1447800" cy="883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solidFill>
                  <a:schemeClr val="dk2"/>
                </a:solidFill>
              </a:rPr>
              <a:t>1</a:t>
            </a:r>
            <a:endParaRPr sz="8000" dirty="0">
              <a:solidFill>
                <a:schemeClr val="dk2"/>
              </a:solidFill>
            </a:endParaRPr>
          </a:p>
        </p:txBody>
      </p:sp>
      <p:sp>
        <p:nvSpPr>
          <p:cNvPr id="458" name="Google Shape;458;p49"/>
          <p:cNvSpPr txBox="1">
            <a:spLocks noGrp="1"/>
          </p:cNvSpPr>
          <p:nvPr>
            <p:ph type="title" idx="4294967295"/>
          </p:nvPr>
        </p:nvSpPr>
        <p:spPr>
          <a:xfrm>
            <a:off x="5852159" y="1096640"/>
            <a:ext cx="1447800" cy="883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solidFill>
                  <a:schemeClr val="dk2"/>
                </a:solidFill>
              </a:rPr>
              <a:t>2</a:t>
            </a:r>
            <a:endParaRPr sz="8000" dirty="0">
              <a:solidFill>
                <a:schemeClr val="dk2"/>
              </a:solidFill>
            </a:endParaRPr>
          </a:p>
        </p:txBody>
      </p:sp>
      <p:sp>
        <p:nvSpPr>
          <p:cNvPr id="461" name="Google Shape;461;p49"/>
          <p:cNvSpPr txBox="1">
            <a:spLocks noGrp="1"/>
          </p:cNvSpPr>
          <p:nvPr>
            <p:ph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Neural Network</a:t>
            </a:r>
            <a:endParaRPr i="1" dirty="0"/>
          </a:p>
        </p:txBody>
      </p:sp>
      <p:graphicFrame>
        <p:nvGraphicFramePr>
          <p:cNvPr id="462" name="Google Shape;462;p49"/>
          <p:cNvGraphicFramePr/>
          <p:nvPr/>
        </p:nvGraphicFramePr>
        <p:xfrm>
          <a:off x="1111718" y="1851781"/>
          <a:ext cx="6549990" cy="1569720"/>
        </p:xfrm>
        <a:graphic>
          <a:graphicData uri="http://schemas.openxmlformats.org/drawingml/2006/table">
            <a:tbl>
              <a:tblPr>
                <a:noFill/>
                <a:tableStyleId>{0E1AF9E7-2340-43E5-89F8-A9327BD78CD9}</a:tableStyleId>
              </a:tblPr>
              <a:tblGrid>
                <a:gridCol w="19635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9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69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Playfair Display ExtraBold"/>
                          <a:ea typeface="Playfair Display ExtraBold"/>
                          <a:cs typeface="Playfair Display ExtraBold"/>
                          <a:sym typeface="Playfair Display ExtraBold"/>
                        </a:rPr>
                        <a:t>Logistic regression with L1 regularization</a:t>
                      </a:r>
                      <a:endParaRPr dirty="0">
                        <a:latin typeface="Playfair Display ExtraBold"/>
                        <a:ea typeface="Playfair Display ExtraBold"/>
                        <a:cs typeface="Playfair Display ExtraBold"/>
                        <a:sym typeface="Playfair Display ExtraBold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dirty="0">
                          <a:latin typeface="Playfair Display ExtraBold"/>
                          <a:ea typeface="Playfair Display ExtraBold"/>
                          <a:cs typeface="Playfair Display ExtraBold"/>
                          <a:sym typeface="Playfair Display ExtraBold"/>
                        </a:rPr>
                        <a:t>Neural network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i="1" dirty="0">
                          <a:latin typeface="Playfair Display ExtraBold"/>
                          <a:ea typeface="Playfair Display ExtraBold"/>
                          <a:cs typeface="Playfair Display ExtraBold"/>
                          <a:sym typeface="Playfair Display ExtraBold"/>
                        </a:rPr>
                        <a:t>Test</a:t>
                      </a:r>
                      <a:r>
                        <a:rPr lang="en" i="1" dirty="0">
                          <a:latin typeface="Playfair Display ExtraBold"/>
                          <a:ea typeface="Playfair Display ExtraBold"/>
                          <a:cs typeface="Playfair Display ExtraBold"/>
                          <a:sym typeface="Playfair Display ExtraBold"/>
                        </a:rPr>
                        <a:t> Accuracy</a:t>
                      </a:r>
                      <a:endParaRPr i="1" dirty="0">
                        <a:latin typeface="Playfair Display ExtraBold"/>
                        <a:ea typeface="Playfair Display ExtraBold"/>
                        <a:cs typeface="Playfair Display ExtraBold"/>
                        <a:sym typeface="Playfair Display ExtraBold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83.8%</a:t>
                      </a:r>
                      <a:endParaRPr b="1" dirty="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82.4%</a:t>
                      </a:r>
                      <a:endParaRPr b="1" dirty="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>
                          <a:latin typeface="Playfair Display ExtraBold"/>
                          <a:ea typeface="Playfair Display ExtraBold"/>
                          <a:cs typeface="Playfair Display ExtraBold"/>
                          <a:sym typeface="Playfair Display ExtraBold"/>
                        </a:rPr>
                        <a:t>Precision for the left</a:t>
                      </a:r>
                      <a:endParaRPr i="1" dirty="0">
                        <a:latin typeface="Playfair Display ExtraBold"/>
                        <a:ea typeface="Playfair Display ExtraBold"/>
                        <a:cs typeface="Playfair Display ExtraBold"/>
                        <a:sym typeface="Playfair Display ExtraBold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79.8%</a:t>
                      </a:r>
                      <a:endParaRPr b="1" dirty="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81.6%</a:t>
                      </a:r>
                      <a:endParaRPr b="1" dirty="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i="1" dirty="0">
                          <a:latin typeface="Playfair Display ExtraBold"/>
                          <a:ea typeface="Playfair Display ExtraBold"/>
                          <a:cs typeface="Playfair Display ExtraBold"/>
                          <a:sym typeface="Playfair Display ExtraBold"/>
                        </a:rPr>
                        <a:t>Precision for the right</a:t>
                      </a:r>
                      <a:endParaRPr i="1" dirty="0">
                        <a:latin typeface="Playfair Display ExtraBold"/>
                        <a:ea typeface="Playfair Display ExtraBold"/>
                        <a:cs typeface="Playfair Display ExtraBold"/>
                        <a:sym typeface="Playfair Display ExtraBold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88.6%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83.1%</a:t>
                      </a:r>
                      <a:endParaRPr b="1" dirty="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7840847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C519A421-026B-41E6-8B33-38A92681F19B}"/>
              </a:ext>
            </a:extLst>
          </p:cNvPr>
          <p:cNvSpPr/>
          <p:nvPr/>
        </p:nvSpPr>
        <p:spPr>
          <a:xfrm>
            <a:off x="3826042" y="2725956"/>
            <a:ext cx="3229276" cy="647699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8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/>
          <p:nvPr/>
        </p:nvSpPr>
        <p:spPr>
          <a:xfrm>
            <a:off x="4313552" y="256002"/>
            <a:ext cx="4572000" cy="4572000"/>
          </a:xfrm>
          <a:prstGeom prst="ellipse">
            <a:avLst/>
          </a:prstGeom>
          <a:gradFill>
            <a:gsLst>
              <a:gs pos="0">
                <a:srgbClr val="E4610F">
                  <a:alpha val="70196"/>
                  <a:alpha val="70390"/>
                </a:srgbClr>
              </a:gs>
              <a:gs pos="63000">
                <a:srgbClr val="FFFFFF">
                  <a:alpha val="0"/>
                  <a:alpha val="70390"/>
                </a:srgbClr>
              </a:gs>
              <a:gs pos="100000">
                <a:srgbClr val="FFFFFF">
                  <a:alpha val="0"/>
                  <a:alpha val="7039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0" tIns="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99" name="Google Shape;199;p35"/>
          <p:cNvSpPr txBox="1">
            <a:spLocks noGrp="1"/>
          </p:cNvSpPr>
          <p:nvPr>
            <p:ph type="title"/>
          </p:nvPr>
        </p:nvSpPr>
        <p:spPr>
          <a:xfrm>
            <a:off x="1082150" y="1325150"/>
            <a:ext cx="6979800" cy="128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Whoa</a:t>
            </a:r>
            <a:r>
              <a:rPr lang="en" dirty="0"/>
              <a:t>!</a:t>
            </a:r>
            <a:endParaRPr dirty="0"/>
          </a:p>
        </p:txBody>
      </p:sp>
      <p:sp>
        <p:nvSpPr>
          <p:cNvPr id="200" name="Google Shape;200;p35"/>
          <p:cNvSpPr txBox="1">
            <a:spLocks noGrp="1"/>
          </p:cNvSpPr>
          <p:nvPr>
            <p:ph type="subTitle" idx="1"/>
          </p:nvPr>
        </p:nvSpPr>
        <p:spPr>
          <a:xfrm>
            <a:off x="1600200" y="3104925"/>
            <a:ext cx="5943600" cy="71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classifier as simple as logistic regression can do a very good job on certain task.</a:t>
            </a:r>
            <a:endParaRPr dirty="0"/>
          </a:p>
        </p:txBody>
      </p:sp>
      <p:cxnSp>
        <p:nvCxnSpPr>
          <p:cNvPr id="201" name="Google Shape;201;p35"/>
          <p:cNvCxnSpPr/>
          <p:nvPr/>
        </p:nvCxnSpPr>
        <p:spPr>
          <a:xfrm>
            <a:off x="3565950" y="2879273"/>
            <a:ext cx="201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Senate press releases - small</a:t>
            </a:r>
            <a:endParaRPr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B49AE8-F71E-48E7-B843-B0AA1C007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252" y="1217596"/>
            <a:ext cx="4937605" cy="376216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76460AB-3FDC-4DF8-A587-921CDEA4D10A}"/>
              </a:ext>
            </a:extLst>
          </p:cNvPr>
          <p:cNvSpPr/>
          <p:nvPr/>
        </p:nvSpPr>
        <p:spPr>
          <a:xfrm>
            <a:off x="1914252" y="3724977"/>
            <a:ext cx="4937605" cy="370572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BDD5DE8-14B8-47BE-8BFA-4DD5986F7543}"/>
              </a:ext>
            </a:extLst>
          </p:cNvPr>
          <p:cNvSpPr/>
          <p:nvPr/>
        </p:nvSpPr>
        <p:spPr>
          <a:xfrm>
            <a:off x="1914252" y="2100715"/>
            <a:ext cx="4937605" cy="370572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4A7E889-A460-4820-87BA-F0AC0B6E334E}"/>
              </a:ext>
            </a:extLst>
          </p:cNvPr>
          <p:cNvSpPr/>
          <p:nvPr/>
        </p:nvSpPr>
        <p:spPr>
          <a:xfrm>
            <a:off x="1914251" y="3306278"/>
            <a:ext cx="4937605" cy="370572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8F310BE-FC1E-4926-A2E0-6C0CB7140D67}"/>
              </a:ext>
            </a:extLst>
          </p:cNvPr>
          <p:cNvSpPr/>
          <p:nvPr/>
        </p:nvSpPr>
        <p:spPr>
          <a:xfrm>
            <a:off x="1914250" y="2912846"/>
            <a:ext cx="4937605" cy="370572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DDD821F-6708-4EBF-AA85-DB9FAA63C0B4}"/>
              </a:ext>
            </a:extLst>
          </p:cNvPr>
          <p:cNvSpPr/>
          <p:nvPr/>
        </p:nvSpPr>
        <p:spPr>
          <a:xfrm>
            <a:off x="1914250" y="4527482"/>
            <a:ext cx="4937605" cy="370572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Senate press releases - </a:t>
            </a:r>
            <a:r>
              <a:rPr lang="en-US" altLang="zh-CN" i="1" dirty="0"/>
              <a:t>large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238E06-4A1C-47DA-B47C-571A5AE09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24" y="1294966"/>
            <a:ext cx="3204115" cy="289683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14403E7-BFB9-4E2D-B83B-FDB487301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017" y="1336733"/>
            <a:ext cx="3445983" cy="275011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73D5C922-5438-4DE0-9540-A4F2E8EDF0F3}"/>
              </a:ext>
            </a:extLst>
          </p:cNvPr>
          <p:cNvSpPr/>
          <p:nvPr/>
        </p:nvSpPr>
        <p:spPr>
          <a:xfrm>
            <a:off x="5093520" y="1338537"/>
            <a:ext cx="3359639" cy="668330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9036F6A-E824-4220-926C-13CF02C51C28}"/>
              </a:ext>
            </a:extLst>
          </p:cNvPr>
          <p:cNvSpPr/>
          <p:nvPr/>
        </p:nvSpPr>
        <p:spPr>
          <a:xfrm>
            <a:off x="5093520" y="2006867"/>
            <a:ext cx="3359639" cy="721895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8F4958A-E90D-4A8E-8A68-C560EF540BAA}"/>
              </a:ext>
            </a:extLst>
          </p:cNvPr>
          <p:cNvSpPr/>
          <p:nvPr/>
        </p:nvSpPr>
        <p:spPr>
          <a:xfrm>
            <a:off x="5093519" y="3397091"/>
            <a:ext cx="3359639" cy="668329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94FB4B5-B18D-42E7-8730-9558EAAA7785}"/>
              </a:ext>
            </a:extLst>
          </p:cNvPr>
          <p:cNvSpPr txBox="1"/>
          <p:nvPr/>
        </p:nvSpPr>
        <p:spPr>
          <a:xfrm>
            <a:off x="1001027" y="4499811"/>
            <a:ext cx="5854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Different classifiers seem to be good at identifying different senators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21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Spam</a:t>
            </a:r>
            <a:endParaRPr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4BA9A7-DD0D-4A8F-8D8A-A71F6257F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191" y="1318817"/>
            <a:ext cx="4885746" cy="361575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F84CB93-5079-4A06-A986-A2C2D9ED7F92}"/>
              </a:ext>
            </a:extLst>
          </p:cNvPr>
          <p:cNvSpPr/>
          <p:nvPr/>
        </p:nvSpPr>
        <p:spPr>
          <a:xfrm>
            <a:off x="1948191" y="2103120"/>
            <a:ext cx="4885746" cy="404261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6151C81-74E1-461F-84A6-8151A362CC4C}"/>
              </a:ext>
            </a:extLst>
          </p:cNvPr>
          <p:cNvSpPr/>
          <p:nvPr/>
        </p:nvSpPr>
        <p:spPr>
          <a:xfrm>
            <a:off x="1948191" y="4085925"/>
            <a:ext cx="4885746" cy="404261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73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Spam</a:t>
            </a:r>
            <a:endParaRPr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4BA9A7-DD0D-4A8F-8D8A-A71F6257F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08" y="1265878"/>
            <a:ext cx="4885746" cy="361575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4A9E400-071B-4175-B297-2323BE2ED876}"/>
              </a:ext>
            </a:extLst>
          </p:cNvPr>
          <p:cNvSpPr/>
          <p:nvPr/>
        </p:nvSpPr>
        <p:spPr>
          <a:xfrm>
            <a:off x="2584382" y="2853890"/>
            <a:ext cx="524577" cy="216569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形 2" descr="箭头轻微弯曲">
            <a:extLst>
              <a:ext uri="{FF2B5EF4-FFF2-40B4-BE49-F238E27FC236}">
                <a16:creationId xmlns:a16="http://schemas.microsoft.com/office/drawing/2014/main" id="{4833E00B-A274-4967-9AD6-9388C07E46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12555" y="1657350"/>
            <a:ext cx="1198345" cy="914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A7BF029-1FA1-404A-B75A-1E0D2F53E548}"/>
              </a:ext>
            </a:extLst>
          </p:cNvPr>
          <p:cNvSpPr txBox="1"/>
          <p:nvPr/>
        </p:nvSpPr>
        <p:spPr>
          <a:xfrm>
            <a:off x="6054292" y="2592280"/>
            <a:ext cx="26373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Sentiment analysis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Applied on my media tweets dataset</a:t>
            </a:r>
          </a:p>
        </p:txBody>
      </p:sp>
    </p:spTree>
    <p:extLst>
      <p:ext uri="{BB962C8B-B14F-4D97-AF65-F5344CB8AC3E}">
        <p14:creationId xmlns:p14="http://schemas.microsoft.com/office/powerpoint/2010/main" val="52523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>
            <a:spLocks noGrp="1"/>
          </p:cNvSpPr>
          <p:nvPr>
            <p:ph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BERT - </a:t>
            </a:r>
            <a:r>
              <a:rPr lang="en" altLang="zh-CN" dirty="0">
                <a:solidFill>
                  <a:schemeClr val="dk1"/>
                </a:solidFill>
              </a:rPr>
              <a:t>The “sentiment-analysis” pipeline</a:t>
            </a:r>
            <a:endParaRPr i="1" dirty="0"/>
          </a:p>
        </p:txBody>
      </p:sp>
      <p:cxnSp>
        <p:nvCxnSpPr>
          <p:cNvPr id="240" name="Google Shape;240;p38"/>
          <p:cNvCxnSpPr/>
          <p:nvPr/>
        </p:nvCxnSpPr>
        <p:spPr>
          <a:xfrm>
            <a:off x="3944100" y="1042938"/>
            <a:ext cx="519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3326CE03-4F60-40AB-9383-003D3CC84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004" y="3061856"/>
            <a:ext cx="2705120" cy="12239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34084E-9CC7-48F9-8B93-7AE676CD7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120" y="1723514"/>
            <a:ext cx="3600476" cy="251461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1D80184-FA86-4949-BA75-69AFAD299CD9}"/>
              </a:ext>
            </a:extLst>
          </p:cNvPr>
          <p:cNvSpPr txBox="1"/>
          <p:nvPr/>
        </p:nvSpPr>
        <p:spPr>
          <a:xfrm>
            <a:off x="674068" y="1880677"/>
            <a:ext cx="34214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Calculated the </a:t>
            </a:r>
            <a:r>
              <a:rPr lang="en-US" altLang="zh-CN" dirty="0">
                <a:solidFill>
                  <a:schemeClr val="bg1"/>
                </a:solidFill>
              </a:rPr>
              <a:t>average proportion of tweets with positive sentiment </a:t>
            </a:r>
            <a:r>
              <a:rPr lang="en-US" altLang="zh-CN" dirty="0"/>
              <a:t>by skewness group, and by media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i="1" dirty="0"/>
              <a:t>Artificial datasets</a:t>
            </a:r>
            <a:endParaRPr dirty="0"/>
          </a:p>
        </p:txBody>
      </p:sp>
      <p:sp>
        <p:nvSpPr>
          <p:cNvPr id="193" name="Google Shape;193;p34"/>
          <p:cNvSpPr txBox="1">
            <a:spLocks noGrp="1"/>
          </p:cNvSpPr>
          <p:nvPr>
            <p:ph type="body" idx="1"/>
          </p:nvPr>
        </p:nvSpPr>
        <p:spPr>
          <a:xfrm>
            <a:off x="720000" y="1304224"/>
            <a:ext cx="6243878" cy="29758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10 datasets from 5 different random functions.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8 classifiers</a:t>
            </a:r>
            <a:r>
              <a:rPr lang="en-US" dirty="0">
                <a:solidFill>
                  <a:schemeClr val="tx1"/>
                </a:solidFill>
              </a:rPr>
              <a:t>: Naïve Bayes, Support Vector Machine, K Nearest Neighbor, Logistic Regression, Decision Tree, Random Forest, Neural Network, and Gradient Boosting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7CC808-99AD-440B-B690-15DA80B4F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29" y="2306951"/>
            <a:ext cx="2828780" cy="27595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21D62A7-2321-44A9-8965-5100D45B6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485" y="2377048"/>
            <a:ext cx="2685072" cy="26193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74A0707-089D-48B6-ADE7-76B573EC60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2197" y="2306951"/>
            <a:ext cx="2907715" cy="283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82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/>
          <p:nvPr/>
        </p:nvSpPr>
        <p:spPr>
          <a:xfrm>
            <a:off x="653625" y="1039991"/>
            <a:ext cx="2284500" cy="2284500"/>
          </a:xfrm>
          <a:prstGeom prst="ellipse">
            <a:avLst/>
          </a:prstGeom>
          <a:gradFill>
            <a:gsLst>
              <a:gs pos="0">
                <a:srgbClr val="E4610F">
                  <a:alpha val="70196"/>
                  <a:alpha val="70390"/>
                </a:srgbClr>
              </a:gs>
              <a:gs pos="63000">
                <a:srgbClr val="FFFFFF">
                  <a:alpha val="0"/>
                  <a:alpha val="70390"/>
                </a:srgbClr>
              </a:gs>
              <a:gs pos="100000">
                <a:srgbClr val="FFFFFF">
                  <a:alpha val="0"/>
                  <a:alpha val="7039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7"/>
          <p:cNvSpPr txBox="1">
            <a:spLocks noGrp="1"/>
          </p:cNvSpPr>
          <p:nvPr>
            <p:ph type="title"/>
          </p:nvPr>
        </p:nvSpPr>
        <p:spPr>
          <a:xfrm>
            <a:off x="1145406" y="1039991"/>
            <a:ext cx="3465220" cy="64065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Takeaways</a:t>
            </a:r>
            <a:endParaRPr i="1" dirty="0"/>
          </a:p>
        </p:txBody>
      </p:sp>
      <p:sp>
        <p:nvSpPr>
          <p:cNvPr id="231" name="Google Shape;231;p37"/>
          <p:cNvSpPr txBox="1">
            <a:spLocks noGrp="1"/>
          </p:cNvSpPr>
          <p:nvPr>
            <p:ph type="subTitle" idx="1"/>
          </p:nvPr>
        </p:nvSpPr>
        <p:spPr>
          <a:xfrm>
            <a:off x="3816417" y="1852529"/>
            <a:ext cx="5024388" cy="26905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Different classifiers are good at different tasks.</a:t>
            </a:r>
          </a:p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The simple logistic regression classifier performs well on various tasks</a:t>
            </a:r>
          </a:p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en-US" altLang="zh-CN" dirty="0">
                <a:solidFill>
                  <a:schemeClr val="bg1"/>
                </a:solidFill>
              </a:rPr>
              <a:t>Training for multiple times seems to boost the performance</a:t>
            </a:r>
            <a:endParaRPr lang="en-US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But…How to open the </a:t>
            </a:r>
            <a:r>
              <a:rPr lang="en-US" dirty="0">
                <a:solidFill>
                  <a:schemeClr val="tx1"/>
                </a:solidFill>
              </a:rPr>
              <a:t>black box</a:t>
            </a:r>
            <a:r>
              <a:rPr lang="en-US" dirty="0">
                <a:solidFill>
                  <a:schemeClr val="bg1"/>
                </a:solidFill>
              </a:rPr>
              <a:t>?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232" name="Google Shape;232;p37"/>
          <p:cNvCxnSpPr/>
          <p:nvPr/>
        </p:nvCxnSpPr>
        <p:spPr>
          <a:xfrm rot="10800000">
            <a:off x="3039310" y="1680644"/>
            <a:ext cx="28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Classifying complete mess</a:t>
            </a:r>
            <a:endParaRPr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1500A94-4F92-4572-BB69-A3221A6B7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246" y="1097278"/>
            <a:ext cx="4780923" cy="397403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47F3255-AF36-4FF6-ACB3-127CDF78F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353" y="2311765"/>
            <a:ext cx="2828780" cy="275954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4F3FDBC-0FC5-436B-B280-BAAF449291C5}"/>
              </a:ext>
            </a:extLst>
          </p:cNvPr>
          <p:cNvSpPr txBox="1"/>
          <p:nvPr/>
        </p:nvSpPr>
        <p:spPr>
          <a:xfrm>
            <a:off x="5943600" y="1273931"/>
            <a:ext cx="29778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Each two rows is the performance of the classifier shown on the right column.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438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Medium difficulty</a:t>
            </a:r>
            <a:endParaRPr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3B7918-C56C-4692-957B-1687FB187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36" y="1127548"/>
            <a:ext cx="5042483" cy="38665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42A94CE-A6DD-48E8-B54F-4F010CB8F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3276" y="2396681"/>
            <a:ext cx="2737340" cy="267034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0466465-FEBE-42B9-B731-78171692190A}"/>
              </a:ext>
            </a:extLst>
          </p:cNvPr>
          <p:cNvSpPr/>
          <p:nvPr/>
        </p:nvSpPr>
        <p:spPr>
          <a:xfrm>
            <a:off x="1106905" y="1612232"/>
            <a:ext cx="404261" cy="385010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1772CC8-68C5-420E-B435-B166656CE639}"/>
              </a:ext>
            </a:extLst>
          </p:cNvPr>
          <p:cNvSpPr/>
          <p:nvPr/>
        </p:nvSpPr>
        <p:spPr>
          <a:xfrm>
            <a:off x="1106904" y="2030931"/>
            <a:ext cx="404261" cy="385010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5F46D85-7215-4D92-932A-AA690C10EEBD}"/>
              </a:ext>
            </a:extLst>
          </p:cNvPr>
          <p:cNvSpPr/>
          <p:nvPr/>
        </p:nvSpPr>
        <p:spPr>
          <a:xfrm>
            <a:off x="1121341" y="2868319"/>
            <a:ext cx="404261" cy="385010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2EA7590-BAFC-44C8-9D50-6BF52AA99539}"/>
              </a:ext>
            </a:extLst>
          </p:cNvPr>
          <p:cNvSpPr txBox="1"/>
          <p:nvPr/>
        </p:nvSpPr>
        <p:spPr>
          <a:xfrm>
            <a:off x="5943600" y="1273931"/>
            <a:ext cx="29778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Each two rows is the performance of the classifier shown on the right column.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066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Another finding…Lifelong learner</a:t>
            </a:r>
            <a:endParaRPr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AF5927-5B73-4CC3-8E42-F2CA5A436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55" y="1618055"/>
            <a:ext cx="3739414" cy="336662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EBBE886B-0D13-4CB1-A1AE-9CA355E30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453" y="1585512"/>
            <a:ext cx="3171919" cy="345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89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i="1" dirty="0"/>
              <a:t>The text</a:t>
            </a:r>
            <a:endParaRPr dirty="0"/>
          </a:p>
        </p:txBody>
      </p:sp>
      <p:sp>
        <p:nvSpPr>
          <p:cNvPr id="193" name="Google Shape;193;p34"/>
          <p:cNvSpPr txBox="1">
            <a:spLocks noGrp="1"/>
          </p:cNvSpPr>
          <p:nvPr>
            <p:ph type="body" idx="1"/>
          </p:nvPr>
        </p:nvSpPr>
        <p:spPr>
          <a:xfrm>
            <a:off x="720000" y="1573731"/>
            <a:ext cx="4516143" cy="29758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Tweets from 10 official accounts of news media, with 5 of them being left-skewed and 5 being right-skewed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5 Left skewed</a:t>
            </a:r>
            <a:r>
              <a:rPr lang="en-US" dirty="0">
                <a:solidFill>
                  <a:schemeClr val="tx1"/>
                </a:solidFill>
              </a:rPr>
              <a:t>: CNN, Democracy Now, Daily Beast, </a:t>
            </a:r>
            <a:r>
              <a:rPr lang="en-US" dirty="0" err="1">
                <a:solidFill>
                  <a:schemeClr val="tx1"/>
                </a:solidFill>
              </a:rPr>
              <a:t>Huffpost</a:t>
            </a:r>
            <a:r>
              <a:rPr lang="en-US" dirty="0">
                <a:solidFill>
                  <a:schemeClr val="tx1"/>
                </a:solidFill>
              </a:rPr>
              <a:t>, and Jacobin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5 Right skewed</a:t>
            </a:r>
            <a:r>
              <a:rPr lang="en-US" dirty="0">
                <a:solidFill>
                  <a:schemeClr val="tx1"/>
                </a:solidFill>
              </a:rPr>
              <a:t>: The American Spectator, Breitbart, Fox News, National Review, and New York Post Opinion.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10594B-8ABA-4008-9D8A-6AAFA2BA1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213" y="1181300"/>
            <a:ext cx="3404495" cy="3847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i="1" dirty="0"/>
              <a:t>The data</a:t>
            </a:r>
            <a:endParaRPr dirty="0"/>
          </a:p>
        </p:txBody>
      </p:sp>
      <p:sp>
        <p:nvSpPr>
          <p:cNvPr id="193" name="Google Shape;193;p34"/>
          <p:cNvSpPr txBox="1">
            <a:spLocks noGrp="1"/>
          </p:cNvSpPr>
          <p:nvPr>
            <p:ph type="body" idx="1"/>
          </p:nvPr>
        </p:nvSpPr>
        <p:spPr>
          <a:xfrm>
            <a:off x="681499" y="1169471"/>
            <a:ext cx="4386201" cy="67376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Data</a:t>
            </a:r>
            <a:r>
              <a:rPr lang="en-US" altLang="zh-CN" dirty="0">
                <a:solidFill>
                  <a:schemeClr val="tx1"/>
                </a:solidFill>
              </a:rPr>
              <a:t>: 1,000 tweets from each of the 10 media.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Task</a:t>
            </a:r>
            <a:r>
              <a:rPr lang="en-US" altLang="zh-CN" dirty="0">
                <a:solidFill>
                  <a:schemeClr val="tx1"/>
                </a:solidFill>
              </a:rPr>
              <a:t>: Distinguishing between left- and right- skewed media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AE1306-FD0B-4EB6-AE13-3448E28B0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667" y="1899571"/>
            <a:ext cx="6133698" cy="307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7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What PCA tells</a:t>
            </a:r>
            <a:endParaRPr dirty="0"/>
          </a:p>
        </p:txBody>
      </p:sp>
      <p:sp>
        <p:nvSpPr>
          <p:cNvPr id="193" name="Google Shape;193;p34"/>
          <p:cNvSpPr txBox="1">
            <a:spLocks noGrp="1"/>
          </p:cNvSpPr>
          <p:nvPr>
            <p:ph type="body" idx="1"/>
          </p:nvPr>
        </p:nvSpPr>
        <p:spPr>
          <a:xfrm>
            <a:off x="720000" y="2319688"/>
            <a:ext cx="3711957" cy="22299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TF-IDF + 2 </a:t>
            </a:r>
            <a:r>
              <a:rPr lang="en-US" altLang="zh-CN" dirty="0" err="1">
                <a:solidFill>
                  <a:schemeClr val="tx1"/>
                </a:solidFill>
              </a:rPr>
              <a:t>dimentional</a:t>
            </a:r>
            <a:r>
              <a:rPr lang="en-US" altLang="zh-CN" dirty="0">
                <a:solidFill>
                  <a:schemeClr val="tx1"/>
                </a:solidFill>
              </a:rPr>
              <a:t> PCA: failed to tell the two parties apart.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427B0A-A523-472A-98AF-82A1B22F1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903" y="1477478"/>
            <a:ext cx="3653248" cy="366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5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9"/>
          <p:cNvSpPr txBox="1">
            <a:spLocks noGrp="1"/>
          </p:cNvSpPr>
          <p:nvPr>
            <p:ph type="title" idx="4294967295"/>
          </p:nvPr>
        </p:nvSpPr>
        <p:spPr>
          <a:xfrm>
            <a:off x="2400300" y="1154550"/>
            <a:ext cx="1447800" cy="883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solidFill>
                  <a:schemeClr val="dk2"/>
                </a:solidFill>
              </a:rPr>
              <a:t>1</a:t>
            </a:r>
            <a:endParaRPr sz="8000" dirty="0">
              <a:solidFill>
                <a:schemeClr val="dk2"/>
              </a:solidFill>
            </a:endParaRPr>
          </a:p>
        </p:txBody>
      </p:sp>
      <p:sp>
        <p:nvSpPr>
          <p:cNvPr id="458" name="Google Shape;458;p49"/>
          <p:cNvSpPr txBox="1">
            <a:spLocks noGrp="1"/>
          </p:cNvSpPr>
          <p:nvPr>
            <p:ph type="title" idx="4294967295"/>
          </p:nvPr>
        </p:nvSpPr>
        <p:spPr>
          <a:xfrm>
            <a:off x="3848100" y="1154550"/>
            <a:ext cx="1447800" cy="883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chemeClr val="dk2"/>
                </a:solidFill>
              </a:rPr>
              <a:t>2</a:t>
            </a:r>
            <a:endParaRPr sz="8000">
              <a:solidFill>
                <a:schemeClr val="dk2"/>
              </a:solidFill>
            </a:endParaRPr>
          </a:p>
        </p:txBody>
      </p:sp>
      <p:sp>
        <p:nvSpPr>
          <p:cNvPr id="459" name="Google Shape;459;p49"/>
          <p:cNvSpPr txBox="1">
            <a:spLocks noGrp="1"/>
          </p:cNvSpPr>
          <p:nvPr>
            <p:ph type="title" idx="4294967295"/>
          </p:nvPr>
        </p:nvSpPr>
        <p:spPr>
          <a:xfrm>
            <a:off x="5295900" y="1154550"/>
            <a:ext cx="1447800" cy="883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chemeClr val="dk2"/>
                </a:solidFill>
              </a:rPr>
              <a:t>3</a:t>
            </a:r>
            <a:endParaRPr sz="8000">
              <a:solidFill>
                <a:schemeClr val="dk2"/>
              </a:solidFill>
            </a:endParaRPr>
          </a:p>
        </p:txBody>
      </p:sp>
      <p:sp>
        <p:nvSpPr>
          <p:cNvPr id="460" name="Google Shape;460;p49"/>
          <p:cNvSpPr txBox="1">
            <a:spLocks noGrp="1"/>
          </p:cNvSpPr>
          <p:nvPr>
            <p:ph type="title" idx="4294967295"/>
          </p:nvPr>
        </p:nvSpPr>
        <p:spPr>
          <a:xfrm>
            <a:off x="6743700" y="1154550"/>
            <a:ext cx="1447800" cy="883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chemeClr val="dk2"/>
                </a:solidFill>
              </a:rPr>
              <a:t>4</a:t>
            </a:r>
            <a:endParaRPr sz="8000">
              <a:solidFill>
                <a:schemeClr val="dk2"/>
              </a:solidFill>
            </a:endParaRPr>
          </a:p>
        </p:txBody>
      </p:sp>
      <p:sp>
        <p:nvSpPr>
          <p:cNvPr id="461" name="Google Shape;461;p49"/>
          <p:cNvSpPr txBox="1">
            <a:spLocks noGrp="1"/>
          </p:cNvSpPr>
          <p:nvPr>
            <p:ph type="title"/>
          </p:nvPr>
        </p:nvSpPr>
        <p:spPr>
          <a:xfrm>
            <a:off x="720000" y="458576"/>
            <a:ext cx="7704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Logistic regression</a:t>
            </a:r>
            <a:endParaRPr i="1" dirty="0"/>
          </a:p>
        </p:txBody>
      </p:sp>
      <p:graphicFrame>
        <p:nvGraphicFramePr>
          <p:cNvPr id="462" name="Google Shape;462;p49"/>
          <p:cNvGraphicFramePr/>
          <p:nvPr>
            <p:extLst>
              <p:ext uri="{D42A27DB-BD31-4B8C-83A1-F6EECF244321}">
                <p14:modId xmlns:p14="http://schemas.microsoft.com/office/powerpoint/2010/main" val="1427824625"/>
              </p:ext>
            </p:extLst>
          </p:nvPr>
        </p:nvGraphicFramePr>
        <p:xfrm>
          <a:off x="952500" y="1809750"/>
          <a:ext cx="7239000" cy="1188720"/>
        </p:xfrm>
        <a:graphic>
          <a:graphicData uri="http://schemas.openxmlformats.org/drawingml/2006/table">
            <a:tbl>
              <a:tblPr>
                <a:noFill/>
                <a:tableStyleId>{0E1AF9E7-2340-43E5-89F8-A9327BD78CD9}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Playfair Display ExtraBold"/>
                          <a:ea typeface="Playfair Display ExtraBold"/>
                          <a:cs typeface="Playfair Display ExtraBold"/>
                          <a:sym typeface="Playfair Display ExtraBold"/>
                        </a:rPr>
                        <a:t>10 PCA </a:t>
                      </a:r>
                      <a:r>
                        <a:rPr lang="en-US" altLang="zh-CN" dirty="0">
                          <a:latin typeface="Playfair Display ExtraBold"/>
                          <a:ea typeface="Playfair Display ExtraBold"/>
                          <a:cs typeface="Playfair Display ExtraBold"/>
                          <a:sym typeface="Playfair Display ExtraBold"/>
                        </a:rPr>
                        <a:t>components</a:t>
                      </a:r>
                      <a:endParaRPr dirty="0">
                        <a:latin typeface="Playfair Display ExtraBold"/>
                        <a:ea typeface="Playfair Display ExtraBold"/>
                        <a:cs typeface="Playfair Display ExtraBold"/>
                        <a:sym typeface="Playfair Display ExtraBold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dirty="0">
                          <a:latin typeface="Playfair Display ExtraBold"/>
                          <a:ea typeface="Playfair Display ExtraBold"/>
                          <a:cs typeface="Playfair Display ExtraBold"/>
                          <a:sym typeface="Playfair Display ExtraBold"/>
                        </a:rPr>
                        <a:t>100 PCA components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dirty="0">
                          <a:latin typeface="Playfair Display ExtraBold"/>
                          <a:ea typeface="Playfair Display ExtraBold"/>
                          <a:cs typeface="Playfair Display ExtraBold"/>
                          <a:sym typeface="Playfair Display ExtraBold"/>
                        </a:rPr>
                        <a:t>200 PCA components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Playfair Display ExtraBold"/>
                          <a:ea typeface="Playfair Display ExtraBold"/>
                          <a:cs typeface="Playfair Display ExtraBold"/>
                          <a:sym typeface="Playfair Display ExtraBold"/>
                        </a:rPr>
                        <a:t>with L1 regularization</a:t>
                      </a:r>
                      <a:endParaRPr dirty="0">
                        <a:latin typeface="Playfair Display ExtraBold"/>
                        <a:ea typeface="Playfair Display ExtraBold"/>
                        <a:cs typeface="Playfair Display ExtraBold"/>
                        <a:sym typeface="Playfair Display ExtraBold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>
                          <a:latin typeface="Playfair Display ExtraBold"/>
                          <a:ea typeface="Playfair Display ExtraBold"/>
                          <a:cs typeface="Playfair Display ExtraBold"/>
                          <a:sym typeface="Playfair Display ExtraBold"/>
                        </a:rPr>
                        <a:t>Train Accuracy</a:t>
                      </a:r>
                      <a:endParaRPr i="1" dirty="0">
                        <a:latin typeface="Playfair Display ExtraBold"/>
                        <a:ea typeface="Playfair Display ExtraBold"/>
                        <a:cs typeface="Playfair Display ExtraBold"/>
                        <a:sym typeface="Playfair Display ExtraBold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60.4%</a:t>
                      </a:r>
                      <a:endParaRPr b="1" dirty="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73.3%</a:t>
                      </a:r>
                      <a:endParaRPr b="1" dirty="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75.5%</a:t>
                      </a:r>
                      <a:endParaRPr b="1" dirty="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93.5%</a:t>
                      </a:r>
                      <a:endParaRPr b="1" dirty="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 dirty="0">
                          <a:latin typeface="Playfair Display ExtraBold"/>
                          <a:ea typeface="Playfair Display ExtraBold"/>
                          <a:cs typeface="Playfair Display ExtraBold"/>
                          <a:sym typeface="Playfair Display ExtraBold"/>
                        </a:rPr>
                        <a:t>Test Accuracy</a:t>
                      </a:r>
                      <a:endParaRPr i="1" dirty="0">
                        <a:latin typeface="Playfair Display ExtraBold"/>
                        <a:ea typeface="Playfair Display ExtraBold"/>
                        <a:cs typeface="Playfair Display ExtraBold"/>
                        <a:sym typeface="Playfair Display ExtraBold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60.7%</a:t>
                      </a:r>
                      <a:endParaRPr b="1" dirty="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71.9%</a:t>
                      </a:r>
                      <a:endParaRPr b="1" dirty="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73.1%</a:t>
                      </a:r>
                      <a:endParaRPr b="1" dirty="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83.8%</a:t>
                      </a:r>
                      <a:endParaRPr b="1" dirty="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Google Shape;193;p34">
            <a:extLst>
              <a:ext uri="{FF2B5EF4-FFF2-40B4-BE49-F238E27FC236}">
                <a16:creationId xmlns:a16="http://schemas.microsoft.com/office/drawing/2014/main" id="{F599780C-D7B2-4C1F-B716-4584AB93C609}"/>
              </a:ext>
            </a:extLst>
          </p:cNvPr>
          <p:cNvSpPr txBox="1">
            <a:spLocks/>
          </p:cNvSpPr>
          <p:nvPr/>
        </p:nvSpPr>
        <p:spPr>
          <a:xfrm>
            <a:off x="1013571" y="3315241"/>
            <a:ext cx="7625103" cy="11887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B28B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Nanum Gothic"/>
                <a:ea typeface="Nanum Gothic"/>
                <a:sym typeface="Nanum Gothic"/>
              </a:rPr>
              <a:t>The accuracy increases as more PCA components are added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B28B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200" b="1" i="0" u="none" strike="noStrike" kern="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Nanum Gothic"/>
              <a:ea typeface="Nanum Gothic"/>
              <a:sym typeface="Nanum Gothic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B28B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Nanum Gothic"/>
                <a:ea typeface="Nanum Gothic"/>
                <a:sym typeface="Nanum Gothic"/>
              </a:rPr>
              <a:t>The logistic regression with L1 regularization did an excellent job, though it shows a bit of overfitting.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theme/theme1.xml><?xml version="1.0" encoding="utf-8"?>
<a:theme xmlns:a="http://schemas.openxmlformats.org/drawingml/2006/main" name="Post-Pandemic Safe Traveling Business Plan by Slidesgo">
  <a:themeElements>
    <a:clrScheme name="Simple Light">
      <a:dk1>
        <a:srgbClr val="191919"/>
      </a:dk1>
      <a:lt1>
        <a:srgbClr val="E4610F"/>
      </a:lt1>
      <a:dk2>
        <a:srgbClr val="F1B28B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/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1652</TotalTime>
  <Words>473</Words>
  <Application>Microsoft Office PowerPoint</Application>
  <PresentationFormat>全屏显示(16:9)</PresentationFormat>
  <Paragraphs>105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Playfair Display ExtraBold</vt:lpstr>
      <vt:lpstr>Bebas Neue</vt:lpstr>
      <vt:lpstr>Open Sans</vt:lpstr>
      <vt:lpstr>Arial</vt:lpstr>
      <vt:lpstr>Roboto Condensed Light</vt:lpstr>
      <vt:lpstr>Nanum Gothic</vt:lpstr>
      <vt:lpstr>Playfair Display</vt:lpstr>
      <vt:lpstr>Post-Pandemic Safe Traveling Business Plan by Slidesgo</vt:lpstr>
      <vt:lpstr>01</vt:lpstr>
      <vt:lpstr>Artificial datasets</vt:lpstr>
      <vt:lpstr>Classifying complete mess</vt:lpstr>
      <vt:lpstr>Medium difficulty</vt:lpstr>
      <vt:lpstr>Another finding…Lifelong learner</vt:lpstr>
      <vt:lpstr>The text</vt:lpstr>
      <vt:lpstr>The data</vt:lpstr>
      <vt:lpstr>What PCA tells</vt:lpstr>
      <vt:lpstr>1</vt:lpstr>
      <vt:lpstr>Decision Tree &amp; Random Forest</vt:lpstr>
      <vt:lpstr>K Nearest Neighbor</vt:lpstr>
      <vt:lpstr>1</vt:lpstr>
      <vt:lpstr>1</vt:lpstr>
      <vt:lpstr>Whoa!</vt:lpstr>
      <vt:lpstr>Senate press releases - small</vt:lpstr>
      <vt:lpstr>Senate press releases - large</vt:lpstr>
      <vt:lpstr>Spam</vt:lpstr>
      <vt:lpstr>Spam</vt:lpstr>
      <vt:lpstr>BERT - The “sentiment-analysis” pipeline</vt:lpstr>
      <vt:lpstr>Takeaways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Classifying artificial data</dc:title>
  <dc:creator>Jora Li</dc:creator>
  <cp:lastModifiedBy>Jora Li</cp:lastModifiedBy>
  <cp:revision>7</cp:revision>
  <dcterms:modified xsi:type="dcterms:W3CDTF">2022-02-11T06:36:04Z</dcterms:modified>
</cp:coreProperties>
</file>